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4" r:id="rId4"/>
    <p:sldId id="260" r:id="rId5"/>
    <p:sldId id="261" r:id="rId6"/>
    <p:sldId id="262" r:id="rId7"/>
    <p:sldId id="257" r:id="rId8"/>
    <p:sldId id="263" r:id="rId9"/>
    <p:sldId id="265" r:id="rId10"/>
    <p:sldId id="258" r:id="rId11"/>
    <p:sldId id="266" r:id="rId12"/>
    <p:sldId id="267" r:id="rId13"/>
  </p:sldIdLst>
  <p:sldSz cx="9144000" cy="6858000" type="screen4x3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81538-4DBB-4143-95E9-2BA6C598D110}" type="datetimeFigureOut">
              <a:rPr lang="es-CO" smtClean="0"/>
              <a:pPr/>
              <a:t>12/09/2011</a:t>
            </a:fld>
            <a:endParaRPr lang="es-CO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119F50-2AE6-4434-B235-B9B9C558E57D}" type="slidenum">
              <a:rPr lang="es-CO" smtClean="0"/>
              <a:pPr/>
              <a:t>‹Nº›</a:t>
            </a:fld>
            <a:endParaRPr lang="es-C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carolina%20y%20trevor%20science%20myp%20ccb%207,8%20y%209/Activity%20handouts%209th%20grade/CLADOGRAM%20ACTIVITY%2003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BBC.Charles.Darwin.and.the.Tree.of.Life.2009.720p.HDTV.x264.AC3.MVGroup.org.mkv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O" dirty="0" err="1" smtClean="0"/>
              <a:t>What</a:t>
            </a:r>
            <a:r>
              <a:rPr lang="es-CO" dirty="0" smtClean="0"/>
              <a:t> ´s a </a:t>
            </a:r>
            <a:r>
              <a:rPr lang="es-CO" dirty="0" err="1" smtClean="0"/>
              <a:t>cladogram</a:t>
            </a:r>
            <a:endParaRPr lang="es-CO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Construct</a:t>
            </a:r>
            <a:r>
              <a:rPr lang="es-CO" dirty="0" smtClean="0"/>
              <a:t>  a </a:t>
            </a:r>
            <a:r>
              <a:rPr lang="es-CO" dirty="0" err="1" smtClean="0"/>
              <a:t>cladogram</a:t>
            </a:r>
            <a:endParaRPr lang="es-CO" dirty="0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75428" y="1600200"/>
            <a:ext cx="7393144" cy="45259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/>
              <a:t>Actividad:</a:t>
            </a:r>
          </a:p>
          <a:p>
            <a:r>
              <a:rPr lang="es-CO" dirty="0" smtClean="0"/>
              <a:t>A partir de las siguientes copias ustedes deberán seguir los pasos para hacer un </a:t>
            </a:r>
            <a:r>
              <a:rPr lang="es-CO" dirty="0" err="1" smtClean="0"/>
              <a:t>cladograma</a:t>
            </a:r>
            <a:endParaRPr lang="es-CO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>
                <a:hlinkClick r:id="rId2" action="ppaction://hlinkfile"/>
              </a:rPr>
              <a:t>carolina</a:t>
            </a:r>
            <a:r>
              <a:rPr lang="en-US" dirty="0" smtClean="0">
                <a:hlinkClick r:id="rId2" action="ppaction://hlinkfile"/>
              </a:rPr>
              <a:t> y </a:t>
            </a:r>
            <a:r>
              <a:rPr lang="en-US" dirty="0" err="1" smtClean="0">
                <a:hlinkClick r:id="rId2" action="ppaction://hlinkfile"/>
              </a:rPr>
              <a:t>trevor</a:t>
            </a:r>
            <a:r>
              <a:rPr lang="en-US" dirty="0" smtClean="0">
                <a:hlinkClick r:id="rId2" action="ppaction://hlinkfile"/>
              </a:rPr>
              <a:t> science </a:t>
            </a:r>
            <a:r>
              <a:rPr lang="en-US" dirty="0" err="1" smtClean="0">
                <a:hlinkClick r:id="rId2" action="ppaction://hlinkfile"/>
              </a:rPr>
              <a:t>myp</a:t>
            </a:r>
            <a:r>
              <a:rPr lang="en-US" dirty="0" smtClean="0">
                <a:hlinkClick r:id="rId2" action="ppaction://hlinkfile"/>
              </a:rPr>
              <a:t> </a:t>
            </a:r>
            <a:r>
              <a:rPr lang="en-US" dirty="0" err="1" smtClean="0">
                <a:hlinkClick r:id="rId2" action="ppaction://hlinkfile"/>
              </a:rPr>
              <a:t>ccb</a:t>
            </a:r>
            <a:r>
              <a:rPr lang="en-US" dirty="0" smtClean="0">
                <a:hlinkClick r:id="rId2" action="ppaction://hlinkfile"/>
              </a:rPr>
              <a:t> 7,8 y 9\Activity handouts 9th grade\CLADOGRAM ACTIVITY 03.pdf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To</a:t>
            </a:r>
            <a:r>
              <a:rPr lang="es-CO" dirty="0" smtClean="0"/>
              <a:t> </a:t>
            </a:r>
            <a:r>
              <a:rPr lang="es-CO" dirty="0" err="1" smtClean="0"/>
              <a:t>think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err="1" smtClean="0"/>
              <a:t>We</a:t>
            </a:r>
            <a:r>
              <a:rPr lang="es-CO" dirty="0" smtClean="0"/>
              <a:t> describe </a:t>
            </a:r>
            <a:r>
              <a:rPr lang="es-CO" dirty="0" err="1" smtClean="0"/>
              <a:t>several</a:t>
            </a:r>
            <a:r>
              <a:rPr lang="es-CO" dirty="0" smtClean="0"/>
              <a:t> </a:t>
            </a:r>
            <a:r>
              <a:rPr lang="es-CO" dirty="0" err="1" smtClean="0"/>
              <a:t>phylums</a:t>
            </a:r>
            <a:r>
              <a:rPr lang="es-CO" dirty="0" smtClean="0"/>
              <a:t> </a:t>
            </a:r>
            <a:r>
              <a:rPr lang="es-CO" dirty="0" err="1" smtClean="0"/>
              <a:t>characteristics</a:t>
            </a:r>
            <a:endParaRPr lang="es-CO" dirty="0" smtClean="0"/>
          </a:p>
          <a:p>
            <a:r>
              <a:rPr lang="es-CO" dirty="0" err="1" smtClean="0"/>
              <a:t>We</a:t>
            </a:r>
            <a:r>
              <a:rPr lang="es-CO" dirty="0" smtClean="0"/>
              <a:t> </a:t>
            </a:r>
            <a:r>
              <a:rPr lang="es-CO" dirty="0" err="1" smtClean="0"/>
              <a:t>notice</a:t>
            </a:r>
            <a:r>
              <a:rPr lang="es-CO" dirty="0" smtClean="0"/>
              <a:t>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groups</a:t>
            </a:r>
            <a:r>
              <a:rPr lang="es-CO" dirty="0" smtClean="0"/>
              <a:t> share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characteristics</a:t>
            </a:r>
            <a:endParaRPr lang="es-CO" dirty="0" smtClean="0"/>
          </a:p>
          <a:p>
            <a:r>
              <a:rPr lang="es-CO" dirty="0" err="1" smtClean="0"/>
              <a:t>Some</a:t>
            </a:r>
            <a:r>
              <a:rPr lang="es-CO" dirty="0" smtClean="0"/>
              <a:t> are </a:t>
            </a:r>
            <a:r>
              <a:rPr lang="es-CO" dirty="0" err="1" smtClean="0"/>
              <a:t>very</a:t>
            </a:r>
            <a:r>
              <a:rPr lang="es-CO" dirty="0" smtClean="0"/>
              <a:t> simples </a:t>
            </a:r>
          </a:p>
          <a:p>
            <a:r>
              <a:rPr lang="es-CO" dirty="0" err="1" smtClean="0"/>
              <a:t>Other</a:t>
            </a:r>
            <a:r>
              <a:rPr lang="es-CO" dirty="0" smtClean="0"/>
              <a:t> more </a:t>
            </a:r>
            <a:r>
              <a:rPr lang="es-CO" dirty="0" err="1" smtClean="0"/>
              <a:t>complex</a:t>
            </a:r>
            <a:endParaRPr lang="es-CO" dirty="0" smtClean="0"/>
          </a:p>
          <a:p>
            <a:r>
              <a:rPr lang="es-CO" dirty="0" err="1" smtClean="0"/>
              <a:t>There</a:t>
            </a:r>
            <a:r>
              <a:rPr lang="es-CO" dirty="0" smtClean="0"/>
              <a:t> are </a:t>
            </a:r>
            <a:r>
              <a:rPr lang="es-CO" dirty="0" err="1" smtClean="0"/>
              <a:t>some</a:t>
            </a:r>
            <a:r>
              <a:rPr lang="es-CO" dirty="0" smtClean="0"/>
              <a:t> </a:t>
            </a:r>
            <a:r>
              <a:rPr lang="es-CO" dirty="0" err="1" smtClean="0"/>
              <a:t>order</a:t>
            </a:r>
            <a:r>
              <a:rPr lang="es-CO" dirty="0" smtClean="0"/>
              <a:t>?</a:t>
            </a:r>
          </a:p>
          <a:p>
            <a:r>
              <a:rPr lang="es-CO" dirty="0" err="1" smtClean="0"/>
              <a:t>What</a:t>
            </a:r>
            <a:r>
              <a:rPr lang="es-CO" dirty="0" smtClean="0"/>
              <a:t> </a:t>
            </a:r>
            <a:r>
              <a:rPr lang="es-CO" dirty="0" err="1" smtClean="0"/>
              <a:t>is</a:t>
            </a:r>
            <a:r>
              <a:rPr lang="es-CO" dirty="0" smtClean="0"/>
              <a:t> </a:t>
            </a:r>
            <a:r>
              <a:rPr lang="es-CO" dirty="0" err="1" smtClean="0"/>
              <a:t>the</a:t>
            </a:r>
            <a:r>
              <a:rPr lang="es-CO" dirty="0" smtClean="0"/>
              <a:t> cause?</a:t>
            </a:r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O" dirty="0" err="1" smtClean="0"/>
              <a:t>The</a:t>
            </a:r>
            <a:r>
              <a:rPr lang="es-CO" dirty="0" smtClean="0"/>
              <a:t> </a:t>
            </a:r>
            <a:r>
              <a:rPr lang="es-CO" dirty="0" err="1" smtClean="0"/>
              <a:t>tree</a:t>
            </a:r>
            <a:r>
              <a:rPr lang="es-CO" dirty="0" smtClean="0"/>
              <a:t> of </a:t>
            </a:r>
            <a:r>
              <a:rPr lang="es-CO" dirty="0" err="1" smtClean="0"/>
              <a:t>life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O" dirty="0" smtClean="0">
                <a:hlinkClick r:id="rId2" action="ppaction://hlinkfile"/>
              </a:rPr>
              <a:t>Video </a:t>
            </a:r>
            <a:r>
              <a:rPr lang="es-CO" dirty="0" err="1" smtClean="0">
                <a:hlinkClick r:id="rId2" action="ppaction://hlinkfile"/>
              </a:rPr>
              <a:t>Atemborogh</a:t>
            </a:r>
            <a:r>
              <a:rPr lang="es-CO" dirty="0" smtClean="0">
                <a:hlinkClick r:id="rId2" action="ppaction://hlinkfile"/>
              </a:rPr>
              <a:t> </a:t>
            </a:r>
            <a:endParaRPr lang="es-CO" dirty="0">
              <a:hlinkClick r:id="rId2" action="ppaction://hlinkfil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KEY CONCEPT 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Modern </a:t>
            </a:r>
            <a:r>
              <a:rPr lang="en-GB" dirty="0"/>
              <a:t>classification is based on evolutionary relationships</a:t>
            </a:r>
            <a:r>
              <a:rPr lang="en-GB" dirty="0" smtClean="0"/>
              <a:t>.</a:t>
            </a:r>
          </a:p>
          <a:p>
            <a:endParaRPr lang="es-CO" dirty="0"/>
          </a:p>
          <a:p>
            <a:r>
              <a:rPr lang="en-GB" dirty="0" smtClean="0"/>
              <a:t> </a:t>
            </a:r>
            <a:r>
              <a:rPr lang="en-GB" dirty="0" err="1"/>
              <a:t>Cladistics</a:t>
            </a:r>
            <a:r>
              <a:rPr lang="en-GB" dirty="0"/>
              <a:t> is classification based on common ancestry.</a:t>
            </a:r>
            <a:endParaRPr lang="es-CO" dirty="0"/>
          </a:p>
          <a:p>
            <a:pPr>
              <a:buNone/>
            </a:pPr>
            <a:endParaRPr lang="en-US" dirty="0" smtClean="0"/>
          </a:p>
          <a:p>
            <a:r>
              <a:rPr lang="en-GB" dirty="0" smtClean="0"/>
              <a:t> </a:t>
            </a:r>
            <a:r>
              <a:rPr lang="en-GB" dirty="0"/>
              <a:t>Molecular evidence reveals species</a:t>
            </a:r>
            <a:r>
              <a:rPr lang="en-US" dirty="0"/>
              <a:t>’</a:t>
            </a:r>
            <a:r>
              <a:rPr lang="en-GB" dirty="0"/>
              <a:t> relatedness.</a:t>
            </a:r>
            <a:endParaRPr lang="es-CO" dirty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err="1" smtClean="0"/>
              <a:t>Cladistics</a:t>
            </a:r>
            <a:r>
              <a:rPr lang="en-GB" b="1" dirty="0" smtClean="0"/>
              <a:t> is classification based on common  ancestry.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5757874" cy="2971808"/>
          </a:xfrm>
        </p:spPr>
        <p:txBody>
          <a:bodyPr>
            <a:normAutofit fontScale="47500" lnSpcReduction="20000"/>
          </a:bodyPr>
          <a:lstStyle/>
          <a:p>
            <a:r>
              <a:rPr lang="en-GB" dirty="0" smtClean="0"/>
              <a:t>Similar </a:t>
            </a:r>
            <a:r>
              <a:rPr lang="en-GB" dirty="0"/>
              <a:t>traits between species are often the result of sharing a common ancestor, such as the ancestor shared by dogs and wolves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r>
              <a:rPr lang="en-GB" dirty="0" smtClean="0"/>
              <a:t> </a:t>
            </a:r>
            <a:r>
              <a:rPr lang="en-GB" dirty="0"/>
              <a:t>However, scientists now know that similar traits, such as the wings of bats and birds, can also evolve in species that are adapting to similar environmental conditions</a:t>
            </a:r>
            <a:r>
              <a:rPr lang="en-GB" dirty="0" smtClean="0"/>
              <a:t>.</a:t>
            </a:r>
          </a:p>
          <a:p>
            <a:endParaRPr lang="en-GB" dirty="0" smtClean="0"/>
          </a:p>
          <a:p>
            <a:r>
              <a:rPr lang="en-GB" dirty="0" smtClean="0"/>
              <a:t>This </a:t>
            </a:r>
            <a:r>
              <a:rPr lang="en-GB" dirty="0"/>
              <a:t>process is called convergent evolution</a:t>
            </a:r>
            <a:r>
              <a:rPr lang="en-GB" dirty="0" smtClean="0"/>
              <a:t>.</a:t>
            </a:r>
          </a:p>
          <a:p>
            <a:endParaRPr lang="es-CO" dirty="0"/>
          </a:p>
          <a:p>
            <a:endParaRPr lang="en-GB" dirty="0" smtClean="0"/>
          </a:p>
          <a:p>
            <a:pPr>
              <a:buNone/>
            </a:pPr>
            <a:r>
              <a:rPr lang="en-GB" dirty="0"/>
              <a:t> </a:t>
            </a:r>
            <a:endParaRPr lang="es-CO" dirty="0"/>
          </a:p>
          <a:p>
            <a:endParaRPr lang="es-CO" dirty="0"/>
          </a:p>
        </p:txBody>
      </p:sp>
      <p:pic>
        <p:nvPicPr>
          <p:cNvPr id="2050" name="Picture 2" descr="http://www.mun.ca/biology/scarr/Bat_vs_Bird_wing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3" y="4127832"/>
            <a:ext cx="4786346" cy="1949120"/>
          </a:xfrm>
          <a:prstGeom prst="rect">
            <a:avLst/>
          </a:prstGeom>
          <a:noFill/>
        </p:spPr>
      </p:pic>
      <p:pic>
        <p:nvPicPr>
          <p:cNvPr id="2052" name="Picture 4" descr="http://t3.gstatic.com/images?q=tbn:ANd9GcTCMglLB4l1cmore7Jej4mbivD0zoHCzh3VwU1QJ2nL9r4E3Qw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29300" y="2714620"/>
            <a:ext cx="3314700" cy="1381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Phylogeny</a:t>
            </a:r>
            <a:r>
              <a:rPr lang="en-GB" dirty="0" smtClean="0"/>
              <a:t>.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To classify species according to how they are related, scientists must look at more than just physical traits. </a:t>
            </a:r>
          </a:p>
          <a:p>
            <a:endParaRPr lang="en-GB" dirty="0"/>
          </a:p>
          <a:p>
            <a:r>
              <a:rPr lang="en-GB" dirty="0" smtClean="0"/>
              <a:t>Modern classification is based on figuring out evolutionary relationships using evidence from living species, the fossil record, and molecular data. The evolutionary history for a group of species is called a </a:t>
            </a:r>
            <a:r>
              <a:rPr lang="en-GB" b="1" dirty="0" smtClean="0"/>
              <a:t>phylogeny</a:t>
            </a:r>
            <a:r>
              <a:rPr lang="en-GB" dirty="0" smtClean="0"/>
              <a:t>.</a:t>
            </a:r>
            <a:endParaRPr lang="es-CO" dirty="0" smtClean="0"/>
          </a:p>
          <a:p>
            <a:endParaRPr lang="en-GB" dirty="0" smtClean="0"/>
          </a:p>
          <a:p>
            <a:r>
              <a:rPr lang="en-GB" dirty="0" smtClean="0"/>
              <a:t>Phylogenies can be shown as branching tree diagrams. In a way, these diagrams are like family trees. The branches of a family tree show how family members are related to each other. The branches of an evolutionary tree show how different groups of species are related to each other.</a:t>
            </a:r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0"/>
            <a:ext cx="6858048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b="1" dirty="0" smtClean="0"/>
              <a:t>Interpreting a </a:t>
            </a:r>
            <a:r>
              <a:rPr lang="en-GB" b="1" dirty="0" err="1" smtClean="0"/>
              <a:t>Cladogram</a:t>
            </a:r>
            <a:endParaRPr lang="es-CO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5720" y="1857364"/>
            <a:ext cx="8229600" cy="4714908"/>
          </a:xfrm>
        </p:spPr>
        <p:txBody>
          <a:bodyPr>
            <a:noAutofit/>
          </a:bodyPr>
          <a:lstStyle/>
          <a:p>
            <a:r>
              <a:rPr lang="en-GB" sz="2000" b="1" dirty="0" smtClean="0"/>
              <a:t> </a:t>
            </a:r>
            <a:r>
              <a:rPr lang="en-GB" sz="2000" dirty="0" err="1"/>
              <a:t>Tetrapods</a:t>
            </a:r>
            <a:r>
              <a:rPr lang="en-GB" sz="2000" dirty="0"/>
              <a:t> are vertebrates that have four limbs—amphibians, reptiles, birds, and mammals</a:t>
            </a:r>
            <a:r>
              <a:rPr lang="en-GB" sz="2000" dirty="0" smtClean="0"/>
              <a:t>.</a:t>
            </a:r>
            <a:r>
              <a:rPr lang="en-GB" sz="2000" dirty="0"/>
              <a:t> </a:t>
            </a:r>
            <a:endParaRPr lang="en-GB" sz="2000" dirty="0" smtClean="0"/>
          </a:p>
          <a:p>
            <a:endParaRPr lang="es-CO" sz="2000" dirty="0"/>
          </a:p>
          <a:p>
            <a:r>
              <a:rPr lang="en-GB" sz="2000" dirty="0"/>
              <a:t>Some </a:t>
            </a:r>
            <a:r>
              <a:rPr lang="en-GB" sz="2000" dirty="0" err="1"/>
              <a:t>tetrapods</a:t>
            </a:r>
            <a:r>
              <a:rPr lang="en-GB" sz="2000" dirty="0"/>
              <a:t>, such as snakes and marine mammals, no longer have the four limbs that their known ancestors had. However, they are still members of the </a:t>
            </a:r>
            <a:r>
              <a:rPr lang="en-GB" sz="2000" dirty="0" err="1"/>
              <a:t>tetrapoda</a:t>
            </a:r>
            <a:r>
              <a:rPr lang="en-GB" sz="2000" dirty="0"/>
              <a:t> </a:t>
            </a:r>
            <a:r>
              <a:rPr lang="en-GB" sz="2000" dirty="0" err="1"/>
              <a:t>clade</a:t>
            </a:r>
            <a:r>
              <a:rPr lang="en-GB" sz="2000" dirty="0"/>
              <a:t> because they share a common ancestor.</a:t>
            </a:r>
            <a:endParaRPr lang="es-CO" sz="2000" dirty="0"/>
          </a:p>
          <a:p>
            <a:endParaRPr lang="en-GB" sz="2000" b="1" dirty="0" smtClean="0"/>
          </a:p>
          <a:p>
            <a:r>
              <a:rPr lang="en-GB" sz="2000" b="1" dirty="0" smtClean="0"/>
              <a:t>Derived </a:t>
            </a:r>
            <a:r>
              <a:rPr lang="en-GB" sz="2000" b="1" dirty="0"/>
              <a:t>characters.</a:t>
            </a:r>
            <a:endParaRPr lang="es-CO" sz="2000" dirty="0"/>
          </a:p>
          <a:p>
            <a:pPr>
              <a:buNone/>
            </a:pPr>
            <a:r>
              <a:rPr lang="en-GB" sz="2000" dirty="0" smtClean="0"/>
              <a:t>        In </a:t>
            </a:r>
            <a:r>
              <a:rPr lang="en-GB" sz="2000" dirty="0"/>
              <a:t>a </a:t>
            </a:r>
            <a:r>
              <a:rPr lang="en-GB" sz="2000" dirty="0" err="1"/>
              <a:t>cladogram</a:t>
            </a:r>
            <a:r>
              <a:rPr lang="en-GB" sz="2000" dirty="0"/>
              <a:t>, groups of species are placed in order by the derived characters that have added up in their lineage over time. </a:t>
            </a: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	This </a:t>
            </a:r>
            <a:r>
              <a:rPr lang="en-GB" sz="2000" dirty="0"/>
              <a:t>order is hypothesized to be the order in which they descended from their common ancestor. </a:t>
            </a: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	Derived </a:t>
            </a:r>
            <a:r>
              <a:rPr lang="en-GB" sz="2000" dirty="0"/>
              <a:t>characters are shown as hash marks between the branches of the </a:t>
            </a:r>
            <a:r>
              <a:rPr lang="en-GB" sz="2000" dirty="0" err="1"/>
              <a:t>cladogram</a:t>
            </a:r>
            <a:r>
              <a:rPr lang="en-GB" sz="2000" dirty="0"/>
              <a:t>. All species above a hash mark share the derived character it represents.</a:t>
            </a:r>
            <a:endParaRPr lang="es-CO" sz="2000" dirty="0"/>
          </a:p>
          <a:p>
            <a:endParaRPr lang="es-CO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GB" b="1" dirty="0" smtClean="0"/>
              <a:t>Nodes.</a:t>
            </a:r>
            <a:r>
              <a:rPr lang="es-CO" b="1" dirty="0" smtClean="0"/>
              <a:t> </a:t>
            </a:r>
          </a:p>
          <a:p>
            <a:r>
              <a:rPr lang="en-GB" dirty="0" smtClean="0"/>
              <a:t>Each </a:t>
            </a:r>
            <a:r>
              <a:rPr lang="en-GB" dirty="0" smtClean="0"/>
              <a:t>place where a branch splits is called a node. There are five nodes on the </a:t>
            </a:r>
            <a:r>
              <a:rPr lang="en-GB" dirty="0" err="1" smtClean="0"/>
              <a:t>tetrapod</a:t>
            </a:r>
            <a:r>
              <a:rPr lang="en-GB" dirty="0" smtClean="0"/>
              <a:t> </a:t>
            </a:r>
            <a:r>
              <a:rPr lang="en-GB" dirty="0" err="1" smtClean="0"/>
              <a:t>cladogram</a:t>
            </a:r>
            <a:r>
              <a:rPr lang="en-GB" dirty="0" smtClean="0"/>
              <a:t>. The first node is where the amphibian branch splits off from the rest of the </a:t>
            </a:r>
            <a:r>
              <a:rPr lang="en-GB" dirty="0" err="1" smtClean="0"/>
              <a:t>cladogram</a:t>
            </a:r>
            <a:r>
              <a:rPr lang="en-GB" dirty="0" smtClean="0"/>
              <a:t>. Nodes represent the most recent common ancestor shared by a </a:t>
            </a:r>
            <a:r>
              <a:rPr lang="en-GB" dirty="0" err="1" smtClean="0"/>
              <a:t>clade</a:t>
            </a:r>
            <a:r>
              <a:rPr lang="en-GB" dirty="0" smtClean="0"/>
              <a:t>. Therefore, the first node of the </a:t>
            </a:r>
            <a:r>
              <a:rPr lang="en-GB" dirty="0" err="1" smtClean="0"/>
              <a:t>tetrapod</a:t>
            </a:r>
            <a:r>
              <a:rPr lang="en-GB" dirty="0" smtClean="0"/>
              <a:t> </a:t>
            </a:r>
            <a:r>
              <a:rPr lang="en-GB" dirty="0" err="1" smtClean="0"/>
              <a:t>cladogram</a:t>
            </a:r>
            <a:r>
              <a:rPr lang="en-GB" dirty="0" smtClean="0"/>
              <a:t> represents a common ancestor for the whole </a:t>
            </a:r>
            <a:r>
              <a:rPr lang="en-GB" dirty="0" err="1" smtClean="0"/>
              <a:t>tetrapod</a:t>
            </a:r>
            <a:r>
              <a:rPr lang="en-GB" dirty="0" smtClean="0"/>
              <a:t> </a:t>
            </a:r>
            <a:r>
              <a:rPr lang="en-GB" dirty="0" err="1" smtClean="0"/>
              <a:t>clade</a:t>
            </a:r>
            <a:r>
              <a:rPr lang="en-GB" dirty="0" smtClean="0"/>
              <a:t>.</a:t>
            </a:r>
            <a:endParaRPr lang="es-CO" dirty="0" smtClean="0"/>
          </a:p>
          <a:p>
            <a:endParaRPr lang="en-GB" dirty="0" smtClean="0"/>
          </a:p>
          <a:p>
            <a:r>
              <a:rPr lang="en-GB" dirty="0" smtClean="0"/>
              <a:t> </a:t>
            </a:r>
            <a:r>
              <a:rPr lang="en-GB" b="1" dirty="0" smtClean="0"/>
              <a:t>Identifying </a:t>
            </a:r>
            <a:r>
              <a:rPr lang="en-GB" b="1" dirty="0" err="1" smtClean="0"/>
              <a:t>clades</a:t>
            </a:r>
            <a:r>
              <a:rPr lang="en-GB" b="1" dirty="0" smtClean="0"/>
              <a:t>.</a:t>
            </a:r>
            <a:endParaRPr lang="es-CO" dirty="0" smtClean="0"/>
          </a:p>
          <a:p>
            <a:r>
              <a:rPr lang="en-GB" dirty="0" smtClean="0"/>
              <a:t>You can identify </a:t>
            </a:r>
            <a:r>
              <a:rPr lang="en-GB" dirty="0" err="1" smtClean="0"/>
              <a:t>clades</a:t>
            </a:r>
            <a:r>
              <a:rPr lang="en-GB" dirty="0" smtClean="0"/>
              <a:t> by using the “snip rule.” Whenever you “snip” a branch under a node, a </a:t>
            </a:r>
            <a:r>
              <a:rPr lang="en-GB" dirty="0" err="1" smtClean="0"/>
              <a:t>clade</a:t>
            </a:r>
            <a:r>
              <a:rPr lang="en-GB" dirty="0" smtClean="0"/>
              <a:t> falls off. </a:t>
            </a:r>
            <a:endParaRPr lang="es-CO" dirty="0" smtClean="0"/>
          </a:p>
          <a:p>
            <a:endParaRPr lang="en-GB" dirty="0" smtClean="0"/>
          </a:p>
          <a:p>
            <a:r>
              <a:rPr lang="en-GB" dirty="0" smtClean="0"/>
              <a:t>In this </a:t>
            </a:r>
            <a:r>
              <a:rPr lang="en-GB" dirty="0" err="1" smtClean="0"/>
              <a:t>cladogram</a:t>
            </a:r>
            <a:r>
              <a:rPr lang="en-GB" dirty="0" smtClean="0"/>
              <a:t>, if you were to “snip” below the node where turtles and tortoises branch off, you would be left with the </a:t>
            </a:r>
            <a:r>
              <a:rPr lang="en-GB" dirty="0" err="1" smtClean="0"/>
              <a:t>reptilia</a:t>
            </a:r>
            <a:r>
              <a:rPr lang="en-GB" dirty="0" smtClean="0"/>
              <a:t> </a:t>
            </a:r>
            <a:r>
              <a:rPr lang="en-GB" dirty="0" err="1" smtClean="0"/>
              <a:t>clade</a:t>
            </a:r>
            <a:r>
              <a:rPr lang="en-GB" dirty="0" smtClean="0"/>
              <a:t>. This </a:t>
            </a:r>
            <a:r>
              <a:rPr lang="en-GB" dirty="0" err="1" smtClean="0"/>
              <a:t>clade</a:t>
            </a:r>
            <a:r>
              <a:rPr lang="en-GB" dirty="0" smtClean="0"/>
              <a:t> includes turtles and tortoises, lizards and snakes, crocodiles and alligators, and birds.</a:t>
            </a:r>
            <a:endParaRPr lang="es-CO" dirty="0" smtClean="0"/>
          </a:p>
          <a:p>
            <a:r>
              <a:rPr lang="en-GB" dirty="0" smtClean="0"/>
              <a:t>As you can see, each </a:t>
            </a:r>
            <a:r>
              <a:rPr lang="en-GB" dirty="0" err="1" smtClean="0"/>
              <a:t>clade</a:t>
            </a:r>
            <a:r>
              <a:rPr lang="en-GB" dirty="0" smtClean="0"/>
              <a:t> is nested within the </a:t>
            </a:r>
            <a:r>
              <a:rPr lang="en-GB" dirty="0" err="1" smtClean="0"/>
              <a:t>clade</a:t>
            </a:r>
            <a:r>
              <a:rPr lang="en-GB" dirty="0" smtClean="0"/>
              <a:t> that forms just before it. There are five </a:t>
            </a:r>
            <a:r>
              <a:rPr lang="en-GB" dirty="0" err="1" smtClean="0"/>
              <a:t>clades</a:t>
            </a:r>
            <a:r>
              <a:rPr lang="en-GB" dirty="0" smtClean="0"/>
              <a:t> in the </a:t>
            </a:r>
            <a:r>
              <a:rPr lang="en-GB" dirty="0" err="1" smtClean="0"/>
              <a:t>tetrapod</a:t>
            </a:r>
            <a:r>
              <a:rPr lang="en-GB" dirty="0" smtClean="0"/>
              <a:t> </a:t>
            </a:r>
            <a:r>
              <a:rPr lang="en-GB" dirty="0" err="1" smtClean="0"/>
              <a:t>cladogram</a:t>
            </a:r>
            <a:r>
              <a:rPr lang="en-GB" dirty="0" smtClean="0"/>
              <a:t>. Crocodiles, alligators, and birds belong to all five </a:t>
            </a:r>
            <a:r>
              <a:rPr lang="en-GB" dirty="0" err="1" smtClean="0"/>
              <a:t>clades</a:t>
            </a:r>
            <a:r>
              <a:rPr lang="en-GB" dirty="0" smtClean="0"/>
              <a:t>.</a:t>
            </a:r>
            <a:endParaRPr lang="es-CO" dirty="0" smtClean="0"/>
          </a:p>
          <a:p>
            <a:pPr>
              <a:buNone/>
            </a:pPr>
            <a:r>
              <a:rPr lang="en-GB" dirty="0" smtClean="0"/>
              <a:t> </a:t>
            </a:r>
            <a:endParaRPr lang="es-CO" dirty="0" smtClean="0"/>
          </a:p>
          <a:p>
            <a:endParaRPr lang="en-GB" b="1" dirty="0" smtClean="0"/>
          </a:p>
          <a:p>
            <a:r>
              <a:rPr lang="en-GB" b="1" dirty="0" smtClean="0"/>
              <a:t>1 </a:t>
            </a:r>
            <a:r>
              <a:rPr lang="en-GB" dirty="0" smtClean="0"/>
              <a:t>All of the organisms in this </a:t>
            </a:r>
            <a:r>
              <a:rPr lang="en-GB" dirty="0" err="1" smtClean="0"/>
              <a:t>cladogram</a:t>
            </a:r>
            <a:r>
              <a:rPr lang="en-GB" dirty="0" smtClean="0"/>
              <a:t> belong to the </a:t>
            </a:r>
            <a:r>
              <a:rPr lang="en-GB" dirty="0" err="1" smtClean="0"/>
              <a:t>tetrapoda</a:t>
            </a:r>
            <a:r>
              <a:rPr lang="en-GB" dirty="0" smtClean="0"/>
              <a:t> </a:t>
            </a:r>
            <a:r>
              <a:rPr lang="en-GB" dirty="0" err="1" smtClean="0"/>
              <a:t>clade</a:t>
            </a:r>
            <a:r>
              <a:rPr lang="en-GB" dirty="0" smtClean="0"/>
              <a:t> (brown). They all share the derived character of four limbs.</a:t>
            </a:r>
            <a:endParaRPr lang="es-CO" dirty="0" smtClean="0"/>
          </a:p>
          <a:p>
            <a:endParaRPr lang="es-CO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375</Words>
  <Application>Microsoft Office PowerPoint</Application>
  <PresentationFormat>Presentación en pantalla (4:3)</PresentationFormat>
  <Paragraphs>55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Tema de Office</vt:lpstr>
      <vt:lpstr>What ´s a cladogram</vt:lpstr>
      <vt:lpstr>To think</vt:lpstr>
      <vt:lpstr>The tree of life</vt:lpstr>
      <vt:lpstr>KEY CONCEPT </vt:lpstr>
      <vt:lpstr>Cladistics is classification based on common  ancestry.</vt:lpstr>
      <vt:lpstr>Phylogeny.</vt:lpstr>
      <vt:lpstr>Diapositiva 7</vt:lpstr>
      <vt:lpstr>Interpreting a Cladogram</vt:lpstr>
      <vt:lpstr>Diapositiva 9</vt:lpstr>
      <vt:lpstr>Construct  a cladogram</vt:lpstr>
      <vt:lpstr>Diapositiva 11</vt:lpstr>
      <vt:lpstr>Diapositiva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Que es un cladograma</dc:title>
  <dc:creator>Windows</dc:creator>
  <cp:lastModifiedBy>Windows</cp:lastModifiedBy>
  <cp:revision>14</cp:revision>
  <dcterms:created xsi:type="dcterms:W3CDTF">2011-09-12T20:09:55Z</dcterms:created>
  <dcterms:modified xsi:type="dcterms:W3CDTF">2011-09-12T23:59:39Z</dcterms:modified>
</cp:coreProperties>
</file>